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AC8DA-6FA3-491F-AA4C-245167A3064E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078B-78B9-4B72-B9EF-B20CBBC2C83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AC8DA-6FA3-491F-AA4C-245167A3064E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078B-78B9-4B72-B9EF-B20CBBC2C8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AC8DA-6FA3-491F-AA4C-245167A3064E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078B-78B9-4B72-B9EF-B20CBBC2C8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AC8DA-6FA3-491F-AA4C-245167A3064E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078B-78B9-4B72-B9EF-B20CBBC2C8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AC8DA-6FA3-491F-AA4C-245167A3064E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078B-78B9-4B72-B9EF-B20CBBC2C83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AC8DA-6FA3-491F-AA4C-245167A3064E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078B-78B9-4B72-B9EF-B20CBBC2C8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AC8DA-6FA3-491F-AA4C-245167A3064E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078B-78B9-4B72-B9EF-B20CBBC2C8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AC8DA-6FA3-491F-AA4C-245167A3064E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078B-78B9-4B72-B9EF-B20CBBC2C8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AC8DA-6FA3-491F-AA4C-245167A3064E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078B-78B9-4B72-B9EF-B20CBBC2C8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AC8DA-6FA3-491F-AA4C-245167A3064E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078B-78B9-4B72-B9EF-B20CBBC2C83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75AC8DA-6FA3-491F-AA4C-245167A3064E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2B3078B-78B9-4B72-B9EF-B20CBBC2C83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75AC8DA-6FA3-491F-AA4C-245167A3064E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2B3078B-78B9-4B72-B9EF-B20CBBC2C83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257800"/>
            <a:ext cx="7772400" cy="1470025"/>
          </a:xfrm>
        </p:spPr>
        <p:txBody>
          <a:bodyPr/>
          <a:lstStyle/>
          <a:p>
            <a:r>
              <a:rPr lang="en-US" dirty="0" smtClean="0"/>
              <a:t>Thesis </a:t>
            </a:r>
            <a:br>
              <a:rPr lang="en-US" dirty="0" smtClean="0"/>
            </a:br>
            <a:r>
              <a:rPr lang="en-US" dirty="0" smtClean="0"/>
              <a:t>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581400"/>
            <a:ext cx="8077200" cy="149961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Rhetorical Analysis</a:t>
            </a:r>
            <a:endParaRPr lang="en-US" sz="2800" dirty="0"/>
          </a:p>
        </p:txBody>
      </p:sp>
      <p:pic>
        <p:nvPicPr>
          <p:cNvPr id="1026" name="Picture 2" descr="Labels: comics , Silly , thes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28600"/>
            <a:ext cx="5169776" cy="6362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2240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07861"/>
            <a:ext cx="914400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Developing a thesis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rgbClr val="FF0000"/>
                </a:solidFill>
              </a:rPr>
              <a:t>Be careful that you aren’t too broad/general</a:t>
            </a:r>
          </a:p>
          <a:p>
            <a:pPr marL="574675" indent="-234950">
              <a:buFont typeface="Wingdings" panose="05000000000000000000" pitchFamily="2" charset="2"/>
              <a:buChar char="ü"/>
            </a:pPr>
            <a:r>
              <a:rPr lang="en-US" sz="2600" dirty="0" smtClean="0"/>
              <a:t>In his inaugural address, JFK employs rhetorical devices </a:t>
            </a:r>
            <a:r>
              <a:rPr lang="en-US" sz="2600" dirty="0" smtClean="0">
                <a:solidFill>
                  <a:srgbClr val="FF0000"/>
                </a:solidFill>
              </a:rPr>
              <a:t>to set the stage for his term </a:t>
            </a:r>
            <a:r>
              <a:rPr lang="en-US" sz="2600" dirty="0" smtClean="0"/>
              <a:t>as the 35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president.  </a:t>
            </a:r>
          </a:p>
          <a:p>
            <a:pPr marL="574675" indent="-234950">
              <a:buFont typeface="Wingdings" panose="05000000000000000000" pitchFamily="2" charset="2"/>
              <a:buChar char="ü"/>
            </a:pPr>
            <a:r>
              <a:rPr lang="en-US" sz="2600" dirty="0" smtClean="0"/>
              <a:t>In his inaugural address, JFK employs rhetorical devices </a:t>
            </a:r>
            <a:r>
              <a:rPr lang="en-US" sz="2600" dirty="0" smtClean="0">
                <a:solidFill>
                  <a:srgbClr val="FF0000"/>
                </a:solidFill>
              </a:rPr>
              <a:t>to keep the attention of his audience </a:t>
            </a:r>
            <a:r>
              <a:rPr lang="en-US" sz="2600" dirty="0" smtClean="0"/>
              <a:t>despite the cold weather.</a:t>
            </a:r>
          </a:p>
          <a:p>
            <a:endParaRPr lang="en-US" sz="2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rgbClr val="0070C0"/>
                </a:solidFill>
              </a:rPr>
              <a:t>Avoid personal opinion</a:t>
            </a:r>
          </a:p>
          <a:p>
            <a:pPr marL="574675" indent="-234950">
              <a:buFont typeface="Wingdings" panose="05000000000000000000" pitchFamily="2" charset="2"/>
              <a:buChar char="ü"/>
            </a:pPr>
            <a:r>
              <a:rPr lang="en-US" sz="2600" dirty="0" smtClean="0"/>
              <a:t>Despite the cold weather, JFK </a:t>
            </a:r>
            <a:r>
              <a:rPr lang="en-US" sz="2600" dirty="0" smtClean="0">
                <a:solidFill>
                  <a:srgbClr val="0070C0"/>
                </a:solidFill>
              </a:rPr>
              <a:t>effectively</a:t>
            </a: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0070C0"/>
                </a:solidFill>
              </a:rPr>
              <a:t>utilizes</a:t>
            </a:r>
            <a:r>
              <a:rPr lang="en-US" sz="2600" dirty="0" smtClean="0"/>
              <a:t> rhetorical devices that </a:t>
            </a:r>
            <a:r>
              <a:rPr lang="en-US" sz="2600" dirty="0" smtClean="0">
                <a:solidFill>
                  <a:srgbClr val="0070C0"/>
                </a:solidFill>
              </a:rPr>
              <a:t>foreshadow his greatness </a:t>
            </a:r>
            <a:r>
              <a:rPr lang="en-US" sz="2600" dirty="0" smtClean="0"/>
              <a:t>as president.</a:t>
            </a:r>
          </a:p>
          <a:p>
            <a:pPr marL="574675" indent="-234950">
              <a:buFont typeface="Wingdings" panose="05000000000000000000" pitchFamily="2" charset="2"/>
              <a:buChar char="ü"/>
            </a:pPr>
            <a:r>
              <a:rPr lang="en-US" sz="2600" dirty="0" smtClean="0"/>
              <a:t>Despite being so short, JFK’s inaugural address is </a:t>
            </a:r>
            <a:r>
              <a:rPr lang="en-US" sz="2600" dirty="0" smtClean="0">
                <a:solidFill>
                  <a:srgbClr val="0070C0"/>
                </a:solidFill>
              </a:rPr>
              <a:t>effectively devised</a:t>
            </a:r>
            <a:r>
              <a:rPr lang="en-US" sz="2600" dirty="0" smtClean="0"/>
              <a:t> with </a:t>
            </a:r>
            <a:r>
              <a:rPr lang="en-US" sz="2600" dirty="0" smtClean="0">
                <a:solidFill>
                  <a:srgbClr val="0070C0"/>
                </a:solidFill>
              </a:rPr>
              <a:t>important rhetorical devices</a:t>
            </a:r>
            <a:r>
              <a:rPr lang="en-US" sz="2600" dirty="0" smtClean="0"/>
              <a:t>.</a:t>
            </a:r>
          </a:p>
          <a:p>
            <a:endParaRPr lang="en-US" sz="2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rgbClr val="00B050"/>
                </a:solidFill>
              </a:rPr>
              <a:t>Aim for addressing the prompt in a clear, focused statement</a:t>
            </a:r>
          </a:p>
          <a:p>
            <a:r>
              <a:rPr lang="en-US" sz="2600" dirty="0" smtClean="0"/>
              <a:t>    *see next slide for possibilities</a:t>
            </a:r>
          </a:p>
        </p:txBody>
      </p:sp>
    </p:spTree>
    <p:extLst>
      <p:ext uri="{BB962C8B-B14F-4D97-AF65-F5344CB8AC3E}">
        <p14:creationId xmlns:p14="http://schemas.microsoft.com/office/powerpoint/2010/main" val="7826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39329"/>
            <a:ext cx="90678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The Thesis:  Closed vs. Open Thesis statements</a:t>
            </a:r>
          </a:p>
          <a:p>
            <a:r>
              <a:rPr lang="en-US" sz="2400" b="1" dirty="0" smtClean="0">
                <a:solidFill>
                  <a:srgbClr val="7030A0"/>
                </a:solidFill>
              </a:rPr>
              <a:t>CLOSED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7030A0"/>
                </a:solidFill>
              </a:rPr>
              <a:t>A thesis that previews the major points to be made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7030A0"/>
                </a:solidFill>
              </a:rPr>
              <a:t>“closed” because it limits the writer to the points broached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7030A0"/>
                </a:solidFill>
              </a:rPr>
              <a:t>It’s helpful for short essays written in response to a prompt and under time constraints, as it assists you as the writer to develop a blue print and stick to it</a:t>
            </a:r>
          </a:p>
          <a:p>
            <a:r>
              <a:rPr lang="en-US" sz="2400" dirty="0" smtClean="0"/>
              <a:t>Ex:  </a:t>
            </a:r>
            <a:r>
              <a:rPr lang="en-US" sz="2400" b="1" dirty="0" smtClean="0">
                <a:solidFill>
                  <a:srgbClr val="00B0F0"/>
                </a:solidFill>
              </a:rPr>
              <a:t>Through </a:t>
            </a:r>
            <a:r>
              <a:rPr lang="en-US" sz="2400" b="1" dirty="0" err="1" smtClean="0">
                <a:solidFill>
                  <a:srgbClr val="00B0F0"/>
                </a:solidFill>
              </a:rPr>
              <a:t>antimetabole</a:t>
            </a:r>
            <a:r>
              <a:rPr lang="en-US" sz="2400" b="1" dirty="0" smtClean="0">
                <a:solidFill>
                  <a:srgbClr val="00B0F0"/>
                </a:solidFill>
              </a:rPr>
              <a:t>, asyndeton, and anaphora </a:t>
            </a:r>
            <a:r>
              <a:rPr lang="en-US" sz="2400" dirty="0" smtClean="0"/>
              <a:t>JFK calls upon  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Americans to join him in a commitment to pursue a united country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and world.  </a:t>
            </a:r>
          </a:p>
          <a:p>
            <a:endParaRPr lang="en-US" sz="2400" dirty="0" smtClean="0"/>
          </a:p>
          <a:p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OPEN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A thesis that does NOT list main points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A thesis most effective for a longer essay with multiple main points (to mention them all in the thesis would be bulky/awkward)</a:t>
            </a:r>
          </a:p>
          <a:p>
            <a:r>
              <a:rPr lang="en-US" sz="2400" dirty="0" smtClean="0"/>
              <a:t>Ex:  </a:t>
            </a:r>
            <a:r>
              <a:rPr lang="en-US" sz="2400" b="1" dirty="0" smtClean="0">
                <a:solidFill>
                  <a:srgbClr val="00B0F0"/>
                </a:solidFill>
              </a:rPr>
              <a:t>His employment of rhetorical strategy </a:t>
            </a:r>
            <a:r>
              <a:rPr lang="en-US" sz="2400" dirty="0" smtClean="0"/>
              <a:t>in his inaugural address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allows JFK to elicit support for his platform of social responsibility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both domestically and abroad.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2240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40</TotalTime>
  <Words>264</Words>
  <Application>Microsoft Office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Module</vt:lpstr>
      <vt:lpstr>Thesis  Writing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Virginia Tech</dc:title>
  <dc:creator>Colleen Remar</dc:creator>
  <cp:lastModifiedBy>Colleen Remar</cp:lastModifiedBy>
  <cp:revision>5</cp:revision>
  <dcterms:created xsi:type="dcterms:W3CDTF">2014-09-23T00:27:53Z</dcterms:created>
  <dcterms:modified xsi:type="dcterms:W3CDTF">2014-09-23T01:08:36Z</dcterms:modified>
</cp:coreProperties>
</file>